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2" r:id="rId2"/>
    <p:sldMasterId id="2147483686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76" r:id="rId8"/>
    <p:sldId id="260" r:id="rId9"/>
    <p:sldId id="263" r:id="rId10"/>
    <p:sldId id="261" r:id="rId11"/>
    <p:sldId id="264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4671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4"/>
    <a:srgbClr val="CCECFF"/>
    <a:srgbClr val="FF66FF"/>
    <a:srgbClr val="66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87" autoAdjust="0"/>
    <p:restoredTop sz="89981" autoAdjust="0"/>
  </p:normalViewPr>
  <p:slideViewPr>
    <p:cSldViewPr>
      <p:cViewPr>
        <p:scale>
          <a:sx n="84" d="100"/>
          <a:sy n="84" d="100"/>
        </p:scale>
        <p:origin x="600" y="1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AAF6-2C09-144A-8533-42D196075E39}" type="datetimeFigureOut">
              <a:t>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65E1C-577F-A34C-AC75-2E725E7F9F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51AAE9-E718-E64E-8C7D-9795A2A9F3F7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NC Criticism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nc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6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3011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Freeform 1031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Freeform 1032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Freeform 1034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0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3021" name="Rectangle 103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2" name="Rectangle 1038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3" name="Rectangle 1039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1B5AAAEA-38C3-B341-A6F3-CBC2F40FF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0142-FDD0-E642-B64F-40C1EAABF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2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6DF2-77A3-1C43-93B2-252AD5B96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49E2-989D-EC49-B79A-7927DB5A4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0C90-3E51-1047-A36F-CC2F0F7D0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7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4F4D-78DD-C749-B68C-3653E0F7C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DC0F-6AA0-BF41-8C48-0E7716EFC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B679-F3AD-7B4D-AAC1-D20B8A4E18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A669-D7D9-3F46-A491-B97EF1334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D04F-F15F-5542-BD9A-1B234A4BB7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F585-1131-CB41-A7AE-E7889C0E48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3623-22C5-824D-A5FF-9BFD3E77D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8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39E6-110D-C847-B7C1-7132848375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9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627C-013C-1348-B093-0F44251214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8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3C6A-EC4C-CB47-B6BE-D6E76F839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53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22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00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91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075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47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430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46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36A8-28D1-3846-8763-C44DBCDB4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37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3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49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093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15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56FE-1DA8-0143-AF97-E2312F61B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4F0B-79A1-8243-9A1B-676872132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129A5-E2A5-3F4C-9EFB-8EAB08366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65DC0-55B3-F645-B0DA-99876F3F8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7686-AE72-3841-813C-38048D61E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2C1C-C57E-AE48-A467-3E31C38E5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C42200E3-0DB1-E549-9B4A-EA6EA0F941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/>
          <a:ea typeface="Times New Roman" charset="0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/>
          <a:ea typeface="Times New Roman" charset="0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22DDA8-FF25-1049-859D-FA8379901F48}" type="slidenum">
              <a:rPr lang="en-US">
                <a:solidFill>
                  <a:srgbClr val="000000"/>
                </a:solidFill>
                <a:latin typeface="Arial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5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F0A1878-BBA1-F94F-0DF3-9C43A476E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8" b="13962"/>
          <a:stretch/>
        </p:blipFill>
        <p:spPr bwMode="auto">
          <a:xfrm>
            <a:off x="0" y="0"/>
            <a:ext cx="9361040" cy="68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9040"/>
            <a:ext cx="8206680" cy="1152128"/>
          </a:xfrm>
        </p:spPr>
        <p:txBody>
          <a:bodyPr/>
          <a:lstStyle/>
          <a:p>
            <a:r>
              <a:rPr lang="ar-JO" sz="6000" b="1" dirty="0">
                <a:solidFill>
                  <a:srgbClr val="FFFFFF"/>
                </a:solidFill>
                <a:effectLst>
                  <a:glow rad="228600">
                    <a:srgbClr val="000514"/>
                  </a:glow>
                </a:effectLst>
                <a:latin typeface="Arial"/>
                <a:cs typeface="Arial"/>
              </a:rPr>
              <a:t>مصداقية الأناجيل                 التاريخية </a:t>
            </a:r>
            <a:endParaRPr lang="en-US" sz="6000" b="1" dirty="0">
              <a:solidFill>
                <a:srgbClr val="FFFFFF"/>
              </a:solidFill>
              <a:effectLst>
                <a:glow rad="228600">
                  <a:srgbClr val="000514"/>
                </a:glow>
              </a:effectLst>
              <a:latin typeface="Arial"/>
              <a:cs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77272"/>
            <a:ext cx="9144000" cy="991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مقتبس من عرض تقديمي صفي في عام 2006 من أنا لي</a:t>
            </a:r>
            <a:b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د. ريك جريفيث • مؤسسة الدراسات اللاهوتية الأردنية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94140"/>
            <a:ext cx="6758442" cy="323092"/>
          </a:xfrm>
        </p:spPr>
        <p:txBody>
          <a:bodyPr/>
          <a:lstStyle/>
          <a:p>
            <a:r>
              <a:rPr lang="ar-JO" b="1" dirty="0">
                <a:effectLst>
                  <a:glow rad="228600">
                    <a:srgbClr val="000514"/>
                  </a:glow>
                </a:effectLst>
              </a:rPr>
              <a:t>هل هم ذوي مصداقية؟</a:t>
            </a:r>
            <a:endParaRPr lang="en-US" b="1" dirty="0">
              <a:effectLst>
                <a:glow rad="228600">
                  <a:srgbClr val="000514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4056"/>
            <a:ext cx="9144000" cy="1196752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ar-JO" sz="6000" dirty="0">
                <a:ea typeface="宋体" charset="0"/>
              </a:rPr>
              <a:t>الكتاب المسيحيون ما بعد العهد الجديد</a:t>
            </a:r>
            <a:endParaRPr lang="en-US" sz="6000" dirty="0">
              <a:ea typeface="宋体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 lIns="0" rIns="0"/>
          <a:lstStyle/>
          <a:p>
            <a:pPr algn="r" rtl="1"/>
            <a:r>
              <a:rPr lang="ar-JO" sz="3600" dirty="0"/>
              <a:t>مصادر غير أرثوذكسية</a:t>
            </a:r>
            <a:endParaRPr lang="en-US" sz="3200" dirty="0"/>
          </a:p>
          <a:p>
            <a:pPr lvl="1" algn="r" rtl="1"/>
            <a:r>
              <a:rPr lang="ar-JO" sz="3200" dirty="0"/>
              <a:t> إنجيل توما القبطي</a:t>
            </a:r>
            <a:endParaRPr lang="en-US" sz="3200" dirty="0"/>
          </a:p>
          <a:p>
            <a:pPr lvl="1" algn="r" rtl="1"/>
            <a:r>
              <a:rPr lang="ar-JO" sz="3200" dirty="0"/>
              <a:t> يعقوب الأبوكريفي</a:t>
            </a:r>
            <a:endParaRPr lang="en-US" sz="3200" dirty="0"/>
          </a:p>
          <a:p>
            <a:pPr lvl="1" algn="r" rtl="1"/>
            <a:r>
              <a:rPr lang="ar-JO" sz="3200" dirty="0"/>
              <a:t> إنجيل فيلبس</a:t>
            </a:r>
          </a:p>
          <a:p>
            <a:pPr lvl="1" algn="r" rtl="1"/>
            <a:r>
              <a:rPr lang="ar-JO" sz="3200" dirty="0"/>
              <a:t> إنجيل الحق</a:t>
            </a:r>
            <a:endParaRPr lang="en-US" sz="3200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 lIns="0" rIns="0"/>
          <a:lstStyle/>
          <a:p>
            <a:pPr algn="r" rtl="1"/>
            <a:r>
              <a:rPr lang="ar-JO" sz="3600" dirty="0"/>
              <a:t>مصادر أبوكريفية أخرى</a:t>
            </a:r>
            <a:endParaRPr lang="en-US" sz="3600" dirty="0"/>
          </a:p>
          <a:p>
            <a:pPr lvl="1" algn="r" rtl="1"/>
            <a:r>
              <a:rPr lang="ar-JO" sz="3200" dirty="0"/>
              <a:t> إنجيل بطرس</a:t>
            </a:r>
          </a:p>
          <a:p>
            <a:pPr lvl="1" algn="r" rtl="1"/>
            <a:r>
              <a:rPr lang="ar-JO" sz="3200" dirty="0"/>
              <a:t> الإنجيل غير المعروف</a:t>
            </a:r>
          </a:p>
          <a:p>
            <a:pPr lvl="1" algn="r" rtl="1"/>
            <a:r>
              <a:rPr lang="ar-JO" sz="3200" dirty="0"/>
              <a:t> إنجيل الطفولة لتوما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  <p:bldP spid="49156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20392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ar-JO" sz="60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الكتاب المسيحيون ما بعد العهد الجديد</a:t>
            </a:r>
            <a:endParaRPr lang="en-US" sz="6000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572000"/>
          </a:xfrm>
        </p:spPr>
        <p:txBody>
          <a:bodyPr/>
          <a:lstStyle/>
          <a:p>
            <a:pPr algn="r" rtl="1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الأناجيل اليهودية المسيحية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ar-JO" altLang="zh-CN" sz="28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الإنجيل الأبيوني</a:t>
            </a:r>
          </a:p>
          <a:p>
            <a:pPr lvl="1" algn="r" rtl="1"/>
            <a:r>
              <a:rPr lang="ar-JO" altLang="zh-CN" sz="28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إنجيل الناصريين</a:t>
            </a:r>
          </a:p>
          <a:p>
            <a:pPr lvl="1" algn="r" rtl="1"/>
            <a:r>
              <a:rPr lang="ar-JO" altLang="zh-CN" sz="28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الإنجيل المصري للعبرانيين</a:t>
            </a:r>
            <a:endParaRPr lang="en-US" altLang="zh-CN" sz="2800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algn="r" rtl="1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أساطير لاحقة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إنجيل برنابا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267200"/>
          </a:xfrm>
        </p:spPr>
        <p:txBody>
          <a:bodyPr/>
          <a:lstStyle/>
          <a:p>
            <a:pPr algn="r" rtl="1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الآباء الرسوليون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 بوليكاربوس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أغناطيوس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أكليمندس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الديداخي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3200" dirty="0">
                <a:latin typeface="Arial" panose="020B0604020202020204" pitchFamily="34" charset="0"/>
                <a:cs typeface="Arial" panose="020B0604020202020204" pitchFamily="34" charset="0"/>
              </a:rPr>
              <a:t>الأغرافا الأصيلة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أمور غير مكتوبة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  <p:bldP spid="53252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44824"/>
            <a:ext cx="9144000" cy="2376264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27050" algn="r" rtl="1"/>
            <a:r>
              <a:rPr lang="ar-JO" sz="6000" dirty="0">
                <a:ea typeface="宋体" charset="0"/>
              </a:rPr>
              <a:t>بقية العهد الجديد</a:t>
            </a:r>
            <a:endParaRPr lang="en-US" sz="6000" dirty="0">
              <a:ea typeface="宋体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428DD8-25EB-2E9B-F977-6925871ED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083">
            <a:off x="71307" y="116632"/>
            <a:ext cx="441649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الأعمال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لم يذكر الكثير عن حياة يسوع</a:t>
            </a:r>
            <a:endParaRPr lang="en-US" dirty="0"/>
          </a:p>
          <a:p>
            <a:pPr algn="r" rtl="1"/>
            <a:r>
              <a:rPr lang="ar-JO" dirty="0"/>
              <a:t>على كل حال فإن أعمال 10: 36-41 نجد بطرس يلخص حياة يسوع في كلامه إلى كرنيليوس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بولس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50696" cy="4544144"/>
          </a:xfrm>
        </p:spPr>
        <p:txBody>
          <a:bodyPr/>
          <a:lstStyle/>
          <a:p>
            <a:pPr algn="r" rtl="1"/>
            <a:r>
              <a:rPr lang="ar-JO" dirty="0"/>
              <a:t>كتب بولس رسائله بينما كانت الأناجيل قيد الكتابة</a:t>
            </a:r>
            <a:endParaRPr lang="en-US" dirty="0"/>
          </a:p>
          <a:p>
            <a:pPr algn="r" rtl="1"/>
            <a:r>
              <a:rPr lang="ar-JO" dirty="0"/>
              <a:t>ذكر عن يسوع:</a:t>
            </a:r>
            <a:endParaRPr lang="en-US" dirty="0"/>
          </a:p>
          <a:p>
            <a:pPr lvl="1" algn="r" rtl="1"/>
            <a:r>
              <a:rPr lang="ar-JO" dirty="0"/>
              <a:t> أنه من نسل إبراهيم وداود (غل 3: 16، رو 1: 3)</a:t>
            </a:r>
            <a:endParaRPr lang="en-US" dirty="0"/>
          </a:p>
          <a:p>
            <a:pPr lvl="1" algn="r" rtl="1"/>
            <a:r>
              <a:rPr lang="ar-JO" dirty="0"/>
              <a:t> تربى بحسب الناموس اليهودي (غل 4: 4)</a:t>
            </a:r>
            <a:endParaRPr lang="en-US" dirty="0"/>
          </a:p>
          <a:p>
            <a:pPr lvl="1" algn="r" rtl="1"/>
            <a:r>
              <a:rPr lang="en-US" dirty="0"/>
              <a:t> </a:t>
            </a:r>
            <a:r>
              <a:rPr lang="ar-JO" dirty="0"/>
              <a:t>جمع التلاميذ معاً (غل 1: 19، 2: 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بولس (يتبع)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1200"/>
            <a:ext cx="8496944" cy="4114800"/>
          </a:xfrm>
        </p:spPr>
        <p:txBody>
          <a:bodyPr/>
          <a:lstStyle/>
          <a:p>
            <a:pPr algn="r" rtl="1"/>
            <a:r>
              <a:rPr lang="ar-JO" dirty="0"/>
              <a:t>ذكر عن يسوع (يتبع):</a:t>
            </a:r>
            <a:endParaRPr lang="en-US" dirty="0"/>
          </a:p>
          <a:p>
            <a:pPr lvl="1" algn="r" rtl="1"/>
            <a:r>
              <a:rPr lang="ar-JO" dirty="0"/>
              <a:t> شخصية لا تشوبها شائبة وحياة مثالية (في 2: 6-8؛       2 كو 8: 9؛ رو 15: 3، 8)</a:t>
            </a:r>
            <a:endParaRPr lang="en-US" dirty="0"/>
          </a:p>
          <a:p>
            <a:pPr lvl="1" algn="r" rtl="1"/>
            <a:r>
              <a:rPr lang="ar-JO" dirty="0"/>
              <a:t> العشاء الأخير والخيانة (1 كو 11: 23-25)</a:t>
            </a:r>
            <a:endParaRPr lang="en-US" dirty="0"/>
          </a:p>
          <a:p>
            <a:pPr lvl="1" algn="r" rtl="1"/>
            <a:r>
              <a:rPr lang="ar-JO" dirty="0"/>
              <a:t> تفاصيل الموت والقيامة (غل 3: 1، 1 تس 2: 15،       1 كو 15: 4-8)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الرسائل العامة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400128"/>
          </a:xfrm>
        </p:spPr>
        <p:txBody>
          <a:bodyPr/>
          <a:lstStyle/>
          <a:p>
            <a:pPr algn="r" rtl="1"/>
            <a:r>
              <a:rPr lang="ar-JO" dirty="0"/>
              <a:t>يعقوب</a:t>
            </a:r>
            <a:endParaRPr lang="en-US" dirty="0"/>
          </a:p>
          <a:p>
            <a:pPr lvl="1" algn="r" rtl="1"/>
            <a:r>
              <a:rPr lang="ar-JO" dirty="0"/>
              <a:t> العديد من التلميحات</a:t>
            </a:r>
            <a:endParaRPr lang="en-US" dirty="0"/>
          </a:p>
          <a:p>
            <a:pPr lvl="1" algn="r" rtl="1"/>
            <a:r>
              <a:rPr lang="ar-JO" dirty="0"/>
              <a:t> توازيات الموعظة على الجبل</a:t>
            </a:r>
            <a:endParaRPr lang="en-US" dirty="0"/>
          </a:p>
          <a:p>
            <a:pPr algn="r" rtl="1"/>
            <a:r>
              <a:rPr lang="ar-JO" dirty="0"/>
              <a:t>1 بطرس</a:t>
            </a:r>
            <a:endParaRPr lang="en-US" dirty="0"/>
          </a:p>
          <a:p>
            <a:pPr lvl="1" algn="r" rtl="1"/>
            <a:r>
              <a:rPr lang="ar-JO" dirty="0"/>
              <a:t> تشير الولادة الجديدة إلى يوحنا 3: 5</a:t>
            </a:r>
            <a:endParaRPr lang="en-US" dirty="0"/>
          </a:p>
          <a:p>
            <a:pPr lvl="1" algn="r" rtl="1"/>
            <a:r>
              <a:rPr lang="ar-JO" dirty="0"/>
              <a:t> يحب القراء يسوع بدون رؤيته</a:t>
            </a:r>
            <a:endParaRPr lang="en-US" dirty="0"/>
          </a:p>
          <a:p>
            <a:pPr lvl="1" algn="r" rtl="1"/>
            <a:r>
              <a:rPr lang="ar-JO" dirty="0"/>
              <a:t>مدعوين للخروج من الظلمة إلى النور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المراسيم المسيحية الأولى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مقاطع مختلفة في الرسائل تم تحديدها على أنها شعرية وترنيمة من حيث البنية والشكل</a:t>
            </a:r>
            <a:endParaRPr lang="en-US" dirty="0"/>
          </a:p>
          <a:p>
            <a:pPr algn="r" rtl="1"/>
            <a:r>
              <a:rPr lang="ar-JO" dirty="0"/>
              <a:t>مليئة بالتعاليم الكريستولوجية بأسلوب يذكرنا بالعقائد المسيحية اللاحقة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ar-JO" sz="6000" dirty="0">
                <a:ea typeface="宋体" charset="0"/>
              </a:rPr>
              <a:t>الخلاصة</a:t>
            </a:r>
            <a:endParaRPr lang="en-US" sz="6000" dirty="0">
              <a:ea typeface="宋体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الخلاصة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846640" cy="4760168"/>
          </a:xfrm>
        </p:spPr>
        <p:txBody>
          <a:bodyPr/>
          <a:lstStyle/>
          <a:p>
            <a:pPr algn="r" rtl="1"/>
            <a:r>
              <a:rPr lang="ar-JO" dirty="0"/>
              <a:t>كل هذه الأدلة (داخل وخارج الأناجيل) لا يمكن أن تثبت المصداقية بشكل كامل </a:t>
            </a:r>
            <a:endParaRPr lang="en-US" dirty="0"/>
          </a:p>
          <a:p>
            <a:pPr algn="r" rtl="1"/>
            <a:r>
              <a:rPr lang="ar-JO" dirty="0"/>
              <a:t>إنها تدعم لكنها لا تظهر الوحي أو العصمة</a:t>
            </a:r>
            <a:endParaRPr lang="en-US" dirty="0"/>
          </a:p>
          <a:p>
            <a:pPr algn="r" rtl="1"/>
            <a:r>
              <a:rPr lang="ar-JO" dirty="0"/>
              <a:t>الذين آمنوا استنتجوا من قناعات أخرى طبيعة الله وإعلانه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sz="4800" b="1" dirty="0">
                <a:latin typeface="Arial"/>
                <a:cs typeface="Arial"/>
              </a:rPr>
              <a:t>مناطق الإهتمام                 بخصوص الأناجيل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92896"/>
            <a:ext cx="7772400" cy="4114800"/>
          </a:xfrm>
        </p:spPr>
        <p:txBody>
          <a:bodyPr/>
          <a:lstStyle/>
          <a:p>
            <a:pPr algn="r" rtl="1"/>
            <a:r>
              <a:rPr lang="ar-JO" sz="3600" dirty="0">
                <a:latin typeface="Arial"/>
                <a:cs typeface="Arial"/>
              </a:rPr>
              <a:t>النقد النصي</a:t>
            </a:r>
            <a:endParaRPr lang="en-US" sz="3600" dirty="0">
              <a:latin typeface="Arial"/>
              <a:cs typeface="Arial"/>
            </a:endParaRPr>
          </a:p>
          <a:p>
            <a:pPr algn="r" rtl="1"/>
            <a:r>
              <a:rPr lang="ar-JO" sz="3600" dirty="0">
                <a:latin typeface="Arial"/>
                <a:cs typeface="Arial"/>
              </a:rPr>
              <a:t>التأليف والتاريخ</a:t>
            </a:r>
            <a:endParaRPr lang="en-US" sz="3600" dirty="0">
              <a:latin typeface="Arial"/>
              <a:cs typeface="Arial"/>
            </a:endParaRPr>
          </a:p>
          <a:p>
            <a:pPr algn="r" rtl="1"/>
            <a:r>
              <a:rPr lang="ar-JO" sz="3600" dirty="0">
                <a:latin typeface="Arial"/>
                <a:cs typeface="Arial"/>
              </a:rPr>
              <a:t>أسئلة حول القصد والنوع الأدبي</a:t>
            </a:r>
            <a:endParaRPr lang="en-US" sz="3600" dirty="0">
              <a:latin typeface="Arial"/>
              <a:cs typeface="Arial"/>
            </a:endParaRPr>
          </a:p>
          <a:p>
            <a:pPr algn="r" rtl="1"/>
            <a:r>
              <a:rPr lang="ar-JO" sz="3600" dirty="0">
                <a:latin typeface="Arial"/>
                <a:cs typeface="Arial"/>
              </a:rPr>
              <a:t>معايير الأصالة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الخلاصة (يتبع)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dirty="0"/>
              <a:t>مرتكز على قواعد تاريخية محضة ...</a:t>
            </a:r>
            <a:endParaRPr lang="en-US" dirty="0"/>
          </a:p>
          <a:p>
            <a:pPr algn="r" rtl="1"/>
            <a:r>
              <a:rPr lang="ar-JO" dirty="0"/>
              <a:t>هناك سبب وجيه للإعتقاد بمصداقية الأناجيل بشكل عام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dirty="0"/>
              <a:t>مصداقية الأناجيل التاريخية</a:t>
            </a:r>
            <a:endParaRPr lang="en-US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ar-JO" dirty="0"/>
              <a:t>هل هم ذوي مصداقية؟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cs typeface="+mj-cs"/>
              </a:rPr>
              <a:t>Black</a:t>
            </a:r>
            <a:endParaRPr lang="en-US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333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على رابط نقد العهد الجديد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09600"/>
            <a:ext cx="8424936" cy="1143000"/>
          </a:xfrm>
        </p:spPr>
        <p:txBody>
          <a:bodyPr/>
          <a:lstStyle/>
          <a:p>
            <a:r>
              <a:rPr lang="ar-JO" sz="4800" dirty="0">
                <a:latin typeface="Arial"/>
                <a:cs typeface="Arial"/>
              </a:rPr>
              <a:t>أمور تم معالجتها في هذا العرض التقديمي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424936" cy="4114800"/>
          </a:xfrm>
        </p:spPr>
        <p:txBody>
          <a:bodyPr/>
          <a:lstStyle/>
          <a:p>
            <a:pPr algn="r" rtl="1"/>
            <a:r>
              <a:rPr lang="ar-JO" sz="3600" dirty="0">
                <a:latin typeface="Arial"/>
                <a:cs typeface="Arial"/>
              </a:rPr>
              <a:t>علم الآثار</a:t>
            </a:r>
            <a:endParaRPr lang="en-US" dirty="0"/>
          </a:p>
          <a:p>
            <a:pPr algn="r" rtl="1"/>
            <a:r>
              <a:rPr lang="ar-JO" sz="3600" dirty="0">
                <a:ea typeface="+mn-ea"/>
              </a:rPr>
              <a:t>الكُتّاب غير المسيحيين</a:t>
            </a:r>
            <a:endParaRPr lang="en-US" sz="3600" dirty="0">
              <a:ea typeface="+mn-ea"/>
            </a:endParaRPr>
          </a:p>
          <a:p>
            <a:pPr algn="r" rtl="1"/>
            <a:r>
              <a:rPr lang="ar-JO" dirty="0"/>
              <a:t>الكُتّاب المسيحيون ما بعد العهد الجديد</a:t>
            </a:r>
            <a:endParaRPr lang="en-US" sz="3600" dirty="0">
              <a:ea typeface="+mn-ea"/>
            </a:endParaRPr>
          </a:p>
          <a:p>
            <a:pPr algn="r" rtl="1"/>
            <a:r>
              <a:rPr lang="ar-JO" dirty="0"/>
              <a:t>بقية العهد الجديد</a:t>
            </a:r>
            <a:endParaRPr lang="en-US" sz="3600" dirty="0">
              <a:ea typeface="+mn-ea"/>
            </a:endParaRPr>
          </a:p>
          <a:p>
            <a:pPr algn="r" rtl="1"/>
            <a:r>
              <a:rPr lang="ar-JO" dirty="0"/>
              <a:t>خلاصة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200"/>
            <a:ext cx="7881889" cy="2105366"/>
          </a:xfrm>
        </p:spPr>
        <p:txBody>
          <a:bodyPr/>
          <a:lstStyle/>
          <a:p>
            <a:endParaRPr lang="en-US"/>
          </a:p>
        </p:txBody>
      </p:sp>
      <p:pic>
        <p:nvPicPr>
          <p:cNvPr id="1036" name="Picture 12" descr="E:\large stone in western 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3999"/>
            <a:ext cx="6255468" cy="46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rch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399"/>
            <a:ext cx="2467000" cy="18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rch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338"/>
            <a:ext cx="2908792" cy="19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arche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2908792" cy="18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arche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2251968" cy="21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arche 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199"/>
            <a:ext cx="2721128" cy="18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arche 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399"/>
            <a:ext cx="1995886" cy="26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greec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2814960" cy="187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pool of siloa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627296" cy="19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2708921"/>
            <a:ext cx="5544615" cy="1296144"/>
          </a:xfrm>
          <a:solidFill>
            <a:schemeClr val="bg2"/>
          </a:solidFill>
          <a:ln/>
        </p:spPr>
        <p:txBody>
          <a:bodyPr/>
          <a:lstStyle/>
          <a:p>
            <a:r>
              <a:rPr lang="ar-JO" altLang="zh-CN" sz="7200" dirty="0">
                <a:latin typeface="Arial"/>
                <a:ea typeface="宋体" charset="0"/>
                <a:cs typeface="Arial"/>
              </a:rPr>
              <a:t>علم الآثار</a:t>
            </a:r>
            <a:endParaRPr lang="en-US" altLang="zh-CN" sz="7200" dirty="0"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7772400" cy="252028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ar-JO" sz="7200" dirty="0">
                <a:latin typeface="Arial"/>
                <a:ea typeface="宋体" charset="0"/>
                <a:cs typeface="Arial"/>
              </a:rPr>
              <a:t>الكُتّاب                   غير المسيحيين</a:t>
            </a:r>
            <a:endParaRPr lang="en-US" sz="7200" dirty="0"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4352" cy="4114800"/>
          </a:xfrm>
        </p:spPr>
        <p:txBody>
          <a:bodyPr/>
          <a:lstStyle/>
          <a:p>
            <a:pPr algn="r" rtl="1"/>
            <a:r>
              <a:rPr lang="ar-JO" sz="4000" dirty="0">
                <a:ea typeface="宋体" charset="0"/>
              </a:rPr>
              <a:t>يوليوس أفريكانوس</a:t>
            </a:r>
            <a:endParaRPr lang="en-US" sz="4000" dirty="0">
              <a:latin typeface="Arial"/>
              <a:ea typeface="宋体" charset="0"/>
              <a:cs typeface="Arial"/>
            </a:endParaRPr>
          </a:p>
          <a:p>
            <a:pPr algn="r" rtl="1"/>
            <a:r>
              <a:rPr lang="ar-JO" sz="4000" dirty="0">
                <a:latin typeface="Arial"/>
                <a:ea typeface="宋体" charset="0"/>
                <a:cs typeface="Arial"/>
              </a:rPr>
              <a:t>بليني الأصغر</a:t>
            </a:r>
            <a:endParaRPr lang="en-US" sz="4000" dirty="0">
              <a:latin typeface="Arial"/>
              <a:ea typeface="宋体" charset="0"/>
              <a:cs typeface="Arial"/>
            </a:endParaRPr>
          </a:p>
          <a:p>
            <a:pPr algn="r" rtl="1"/>
            <a:r>
              <a:rPr lang="ar-JO" sz="4000" dirty="0">
                <a:latin typeface="Arial"/>
                <a:ea typeface="宋体" charset="0"/>
                <a:cs typeface="Arial"/>
              </a:rPr>
              <a:t>سيوتونيوس</a:t>
            </a:r>
            <a:endParaRPr lang="en-US" sz="4000" dirty="0">
              <a:latin typeface="Arial"/>
              <a:ea typeface="宋体" charset="0"/>
              <a:cs typeface="Arial"/>
            </a:endParaRPr>
          </a:p>
          <a:p>
            <a:pPr algn="r" rtl="1"/>
            <a:r>
              <a:rPr lang="ar-JO" sz="4000" dirty="0">
                <a:latin typeface="Arial"/>
                <a:ea typeface="宋体" charset="0"/>
                <a:cs typeface="Arial"/>
              </a:rPr>
              <a:t>تاسيتوس</a:t>
            </a:r>
            <a:endParaRPr lang="en-US" sz="4000" dirty="0">
              <a:latin typeface="Arial"/>
              <a:ea typeface="宋体" charset="0"/>
              <a:cs typeface="Arial"/>
            </a:endParaRPr>
          </a:p>
          <a:p>
            <a:pPr algn="r" rtl="1"/>
            <a:r>
              <a:rPr lang="ar-JO" sz="4000" dirty="0">
                <a:ea typeface="宋体" charset="0"/>
              </a:rPr>
              <a:t>لوسيان السموساطي</a:t>
            </a:r>
            <a:endParaRPr lang="en-US" sz="4000" dirty="0">
              <a:latin typeface="Arial"/>
              <a:ea typeface="宋体" charset="0"/>
              <a:cs typeface="Arial"/>
            </a:endParaRPr>
          </a:p>
        </p:txBody>
      </p:sp>
      <p:pic>
        <p:nvPicPr>
          <p:cNvPr id="46084" name="Picture 4" descr="E:\julius afic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19" y="355622"/>
            <a:ext cx="1502531" cy="24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E:\lucian of samos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01552"/>
            <a:ext cx="1679848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E:\suetoni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76" y="2740644"/>
            <a:ext cx="1612188" cy="191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E:\pli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1551527" cy="19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E:\pliny let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23" y="4468883"/>
            <a:ext cx="1493198" cy="23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37592"/>
            <a:ext cx="7380312" cy="1307232"/>
          </a:xfrm>
        </p:spPr>
        <p:txBody>
          <a:bodyPr/>
          <a:lstStyle/>
          <a:p>
            <a:r>
              <a:rPr lang="ar-JO" dirty="0">
                <a:latin typeface="Arial"/>
                <a:ea typeface="宋体" charset="0"/>
                <a:cs typeface="Arial"/>
              </a:rPr>
              <a:t>المصادر اليونانية - الرومانية</a:t>
            </a:r>
            <a:endParaRPr lang="en-US" dirty="0">
              <a:latin typeface="Arial"/>
              <a:ea typeface="宋体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-27384"/>
            <a:ext cx="7079704" cy="2534860"/>
            <a:chOff x="228600" y="-27384"/>
            <a:chExt cx="7079704" cy="2534860"/>
          </a:xfrm>
        </p:grpSpPr>
        <p:sp>
          <p:nvSpPr>
            <p:cNvPr id="50179" name="Text Box 3"/>
            <p:cNvSpPr txBox="1">
              <a:spLocks noChangeArrowheads="1"/>
            </p:cNvSpPr>
            <p:nvPr/>
          </p:nvSpPr>
          <p:spPr bwMode="auto">
            <a:xfrm>
              <a:off x="228600" y="-27384"/>
              <a:ext cx="23937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JO" sz="2800" dirty="0">
                  <a:solidFill>
                    <a:schemeClr val="tx1"/>
                  </a:solidFill>
                  <a:latin typeface="Arial"/>
                  <a:cs typeface="Arial"/>
                </a:rPr>
                <a:t>يوليوس أفريكانوس</a:t>
              </a:r>
              <a:endParaRPr lang="en-US" sz="28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50190" name="AutoShape 14"/>
            <p:cNvSpPr>
              <a:spLocks/>
            </p:cNvSpPr>
            <p:nvPr/>
          </p:nvSpPr>
          <p:spPr bwMode="auto">
            <a:xfrm>
              <a:off x="3269704" y="116632"/>
              <a:ext cx="4038600" cy="1913384"/>
            </a:xfrm>
            <a:prstGeom prst="borderCallout1">
              <a:avLst>
                <a:gd name="adj1" fmla="val 7500"/>
                <a:gd name="adj2" fmla="val -1889"/>
                <a:gd name="adj3" fmla="val 7500"/>
                <a:gd name="adj4" fmla="val -1234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ar-JO" sz="2800" dirty="0">
                  <a:solidFill>
                    <a:schemeClr val="tx1"/>
                  </a:solidFill>
                  <a:latin typeface="Arial"/>
                  <a:cs typeface="Arial"/>
                </a:rPr>
                <a:t>أرجع ثالوس الظلام             الذي حدث أثناء الصلب          إلى كسوف الشمس.</a:t>
              </a:r>
              <a:endParaRPr lang="en-US" sz="2800" dirty="0">
                <a:latin typeface="Arial"/>
                <a:cs typeface="Arial"/>
              </a:endParaRPr>
            </a:p>
          </p:txBody>
        </p:sp>
        <p:pic>
          <p:nvPicPr>
            <p:cNvPr id="50178" name="Picture 2" descr="E:\julius aficanu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76672"/>
              <a:ext cx="1238483" cy="203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2400" y="2564904"/>
            <a:ext cx="4191000" cy="3863444"/>
            <a:chOff x="152400" y="2564904"/>
            <a:chExt cx="4191000" cy="3863444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52400" y="5905128"/>
              <a:ext cx="27432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ar-JO" sz="2800" dirty="0">
                  <a:latin typeface="Arial"/>
                  <a:cs typeface="Arial"/>
                </a:rPr>
                <a:t>بليني الأصغر</a:t>
              </a:r>
              <a:endParaRPr lang="en-US" sz="2800" dirty="0">
                <a:latin typeface="Arial"/>
                <a:cs typeface="Arial"/>
              </a:endParaRPr>
            </a:p>
          </p:txBody>
        </p:sp>
        <p:sp>
          <p:nvSpPr>
            <p:cNvPr id="50191" name="AutoShape 15"/>
            <p:cNvSpPr>
              <a:spLocks/>
            </p:cNvSpPr>
            <p:nvPr/>
          </p:nvSpPr>
          <p:spPr bwMode="auto">
            <a:xfrm>
              <a:off x="1547664" y="2564904"/>
              <a:ext cx="2795736" cy="1435224"/>
            </a:xfrm>
            <a:prstGeom prst="borderCallout2">
              <a:avLst>
                <a:gd name="adj1" fmla="val 9375"/>
                <a:gd name="adj2" fmla="val -3125"/>
                <a:gd name="adj3" fmla="val 9375"/>
                <a:gd name="adj4" fmla="val -26042"/>
                <a:gd name="adj5" fmla="val 147156"/>
                <a:gd name="adj6" fmla="val -30842"/>
              </a:avLst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ar-JO" sz="2800" dirty="0">
                  <a:latin typeface="Arial"/>
                  <a:cs typeface="Arial"/>
                </a:rPr>
                <a:t>كان المسيحيون يجتمعون بانتظام ويغنون الترانيم.</a:t>
              </a:r>
              <a:endParaRPr lang="en-US" sz="2800" dirty="0">
                <a:latin typeface="Arial"/>
                <a:cs typeface="Arial"/>
              </a:endParaRPr>
            </a:p>
          </p:txBody>
        </p:sp>
        <p:pic>
          <p:nvPicPr>
            <p:cNvPr id="50182" name="Picture 6" descr="E:\plin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379279"/>
              <a:ext cx="1278868" cy="156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499992" y="44624"/>
            <a:ext cx="4840278" cy="3896072"/>
            <a:chOff x="4499992" y="44624"/>
            <a:chExt cx="4840278" cy="3896072"/>
          </a:xfrm>
        </p:grpSpPr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7308304" y="44624"/>
              <a:ext cx="1790328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JO" sz="2800" dirty="0">
                  <a:solidFill>
                    <a:srgbClr val="FFFF00"/>
                  </a:solidFill>
                  <a:latin typeface="Arial"/>
                  <a:cs typeface="Arial"/>
                </a:rPr>
                <a:t>لوسيان    السموساطي</a:t>
              </a:r>
              <a:endParaRPr lang="en-US" sz="28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50196" name="AutoShape 20"/>
            <p:cNvSpPr>
              <a:spLocks/>
            </p:cNvSpPr>
            <p:nvPr/>
          </p:nvSpPr>
          <p:spPr bwMode="auto">
            <a:xfrm>
              <a:off x="4499992" y="2492896"/>
              <a:ext cx="3816424" cy="1447800"/>
            </a:xfrm>
            <a:prstGeom prst="borderCallout2">
              <a:avLst>
                <a:gd name="adj1" fmla="val 7894"/>
                <a:gd name="adj2" fmla="val 102630"/>
                <a:gd name="adj3" fmla="val 7894"/>
                <a:gd name="adj4" fmla="val 109046"/>
                <a:gd name="adj5" fmla="val -20287"/>
                <a:gd name="adj6" fmla="val 115625"/>
              </a:avLst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r>
                <a:rPr lang="ar-JO" sz="2800" dirty="0">
                  <a:solidFill>
                    <a:srgbClr val="FFFF00"/>
                  </a:solidFill>
                  <a:latin typeface="Arial"/>
                  <a:cs typeface="Arial"/>
                </a:rPr>
                <a:t>كان برجرينوس يعبد         الرجل الذي صلب                في فلسطين...</a:t>
              </a:r>
              <a:endParaRPr lang="en-US" sz="28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pic>
          <p:nvPicPr>
            <p:cNvPr id="50184" name="Picture 8" descr="E:\lucian of samosat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631" y="977561"/>
              <a:ext cx="1384639" cy="1384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07704" y="4228728"/>
            <a:ext cx="7000624" cy="2542892"/>
            <a:chOff x="1907704" y="4228728"/>
            <a:chExt cx="7000624" cy="2542892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7452320" y="6248400"/>
              <a:ext cx="1371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JO" sz="2800" dirty="0">
                  <a:solidFill>
                    <a:srgbClr val="CCECFF"/>
                  </a:solidFill>
                  <a:latin typeface="Arial"/>
                  <a:cs typeface="Arial"/>
                </a:rPr>
                <a:t>تاسيتوس</a:t>
              </a:r>
              <a:endParaRPr lang="en-US" sz="2800" dirty="0">
                <a:solidFill>
                  <a:srgbClr val="CCECFF"/>
                </a:solidFill>
                <a:latin typeface="Arial"/>
                <a:cs typeface="Arial"/>
              </a:endParaRPr>
            </a:p>
          </p:txBody>
        </p:sp>
        <p:sp>
          <p:nvSpPr>
            <p:cNvPr id="50195" name="AutoShape 19"/>
            <p:cNvSpPr>
              <a:spLocks/>
            </p:cNvSpPr>
            <p:nvPr/>
          </p:nvSpPr>
          <p:spPr bwMode="auto">
            <a:xfrm>
              <a:off x="1907704" y="4228728"/>
              <a:ext cx="5184576" cy="2224608"/>
            </a:xfrm>
            <a:prstGeom prst="borderCallout2">
              <a:avLst>
                <a:gd name="adj1" fmla="val 5556"/>
                <a:gd name="adj2" fmla="val 101852"/>
                <a:gd name="adj3" fmla="val 5556"/>
                <a:gd name="adj4" fmla="val 108102"/>
                <a:gd name="adj5" fmla="val 31481"/>
                <a:gd name="adj6" fmla="val 114583"/>
              </a:avLst>
            </a:prstGeom>
            <a:noFill/>
            <a:ln w="2540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ar-JO" sz="2800" dirty="0">
                  <a:solidFill>
                    <a:srgbClr val="CCECFF"/>
                  </a:solidFill>
                  <a:latin typeface="Arial"/>
                  <a:cs typeface="Arial"/>
                </a:rPr>
                <a:t>حصل المسيحيون على اسمهم               من المسيح الذي أُعدم                   بموجب قرار الحاكم بيلاطس البنطي        في عهد طيباريوس</a:t>
              </a:r>
              <a:endParaRPr lang="en-US" sz="2800" dirty="0">
                <a:latin typeface="Arial"/>
                <a:cs typeface="Arial"/>
              </a:endParaRPr>
            </a:p>
          </p:txBody>
        </p:sp>
        <p:pic>
          <p:nvPicPr>
            <p:cNvPr id="50194" name="Picture 18" descr="C:\Documents and Settings\Anna\My Documents\My Pictures\tacitu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537" y="4581128"/>
              <a:ext cx="1305791" cy="1694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609600"/>
            <a:ext cx="7772400" cy="1143000"/>
          </a:xfrm>
        </p:spPr>
        <p:txBody>
          <a:bodyPr/>
          <a:lstStyle/>
          <a:p>
            <a:r>
              <a:rPr lang="ar-JO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المصادر اليهودية</a:t>
            </a:r>
            <a:endParaRPr lang="en-US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5832648" cy="4114800"/>
          </a:xfrm>
        </p:spPr>
        <p:txBody>
          <a:bodyPr/>
          <a:lstStyle/>
          <a:p>
            <a:pPr algn="r" rtl="1"/>
            <a:r>
              <a:rPr lang="ar-JO" sz="40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أبوكريفا العهد القديم</a:t>
            </a:r>
            <a:endParaRPr lang="en-US" sz="4000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algn="r" rtl="1"/>
            <a:r>
              <a:rPr lang="ar-JO" sz="40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الأدب الراباني</a:t>
            </a:r>
            <a:endParaRPr lang="en-US" sz="4000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lvl="1" algn="r" rtl="1"/>
            <a:r>
              <a:rPr lang="ar-JO" sz="36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التفاسير الرابانية</a:t>
            </a:r>
            <a:endParaRPr lang="en-US" sz="3600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lvl="1" algn="r" rtl="1"/>
            <a:r>
              <a:rPr lang="ar-JO" sz="36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التقاليد الرابانية</a:t>
            </a:r>
            <a:endParaRPr lang="en-US" sz="3600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  <a:p>
            <a:pPr algn="r" rtl="1"/>
            <a:r>
              <a:rPr lang="ar-JO" sz="4000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يوسيفوس</a:t>
            </a:r>
            <a:endParaRPr lang="en-US" sz="4000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p:pic>
        <p:nvPicPr>
          <p:cNvPr id="48133" name="Picture 5" descr="E:\josep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736304" cy="32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E:\talm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8" y="0"/>
            <a:ext cx="201147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josep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822960" cy="21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يوسيفوس</a:t>
            </a: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22512"/>
            <a:ext cx="7990656" cy="4114800"/>
          </a:xfrm>
        </p:spPr>
        <p:txBody>
          <a:bodyPr/>
          <a:lstStyle/>
          <a:p>
            <a:pPr algn="r" rtl="1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فريسي القرن الأول والمناضل المهزوم من أجل الحرية الذي تحول إلى مؤرخ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هناك عاش يسوع الرجل الحكيم (الآثار 18 .3 .3)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altLang="zh-CN" dirty="0"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وصف استشهاد يعقوب أخو يسوع – الذي يدعى المسيح (الآثار 20 .9 .1)</a:t>
            </a:r>
            <a:endParaRPr lang="zh-CN" altLang="en-US" dirty="0"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/>
    </p:bld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420</TotalTime>
  <Words>553</Words>
  <Application>Microsoft Macintosh PowerPoint</Application>
  <PresentationFormat>On-screen Show (4:3)</PresentationFormat>
  <Paragraphs>106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宋体</vt:lpstr>
      <vt:lpstr>Arial</vt:lpstr>
      <vt:lpstr>Calibri</vt:lpstr>
      <vt:lpstr>Times New Roman</vt:lpstr>
      <vt:lpstr>Wingdings</vt:lpstr>
      <vt:lpstr>Ribbons</vt:lpstr>
      <vt:lpstr>Default Design</vt:lpstr>
      <vt:lpstr>Orbit</vt:lpstr>
      <vt:lpstr>مصداقية الأناجيل                 التاريخية </vt:lpstr>
      <vt:lpstr>مناطق الإهتمام                 بخصوص الأناجيل</vt:lpstr>
      <vt:lpstr>أمور تم معالجتها في هذا العرض التقديمي</vt:lpstr>
      <vt:lpstr>علم الآثار</vt:lpstr>
      <vt:lpstr>الكُتّاب                   غير المسيحيين</vt:lpstr>
      <vt:lpstr>المصادر اليونانية - الرومانية</vt:lpstr>
      <vt:lpstr>PowerPoint Presentation</vt:lpstr>
      <vt:lpstr>المصادر اليهودية</vt:lpstr>
      <vt:lpstr>يوسيفوس</vt:lpstr>
      <vt:lpstr>الكتاب المسيحيون ما بعد العهد الجديد</vt:lpstr>
      <vt:lpstr>الكتاب المسيحيون ما بعد العهد الجديد</vt:lpstr>
      <vt:lpstr>بقية العهد الجديد</vt:lpstr>
      <vt:lpstr>الأعمال</vt:lpstr>
      <vt:lpstr>بولس</vt:lpstr>
      <vt:lpstr>بولس (يتبع)</vt:lpstr>
      <vt:lpstr>الرسائل العامة</vt:lpstr>
      <vt:lpstr>المراسيم المسيحية الأولى</vt:lpstr>
      <vt:lpstr>الخلاصة</vt:lpstr>
      <vt:lpstr>الخلاصة</vt:lpstr>
      <vt:lpstr>الخلاصة (يتبع)</vt:lpstr>
      <vt:lpstr>مصداقية الأناجيل التاريخية</vt:lpstr>
      <vt:lpstr>Black</vt:lpstr>
      <vt:lpstr>على رابط نقد العهد الجديد BibleStudyDownloads.org</vt:lpstr>
    </vt:vector>
  </TitlesOfParts>
  <Company> TSCC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Historical Trustworthiness of the Gospels</dc:title>
  <dc:creator>TSCC</dc:creator>
  <cp:lastModifiedBy>Rick Griffith</cp:lastModifiedBy>
  <cp:revision>51</cp:revision>
  <cp:lastPrinted>1601-01-01T00:00:00Z</cp:lastPrinted>
  <dcterms:created xsi:type="dcterms:W3CDTF">2006-02-23T06:57:01Z</dcterms:created>
  <dcterms:modified xsi:type="dcterms:W3CDTF">2024-01-06T10:10:41Z</dcterms:modified>
</cp:coreProperties>
</file>